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0" r:id="rId17"/>
    <p:sldId id="271" r:id="rId18"/>
    <p:sldId id="272" r:id="rId19"/>
    <p:sldId id="273" r:id="rId20"/>
    <p:sldId id="274" r:id="rId21"/>
    <p:sldId id="28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Lato Black" panose="020F0502020204030204" pitchFamily="34" charset="0"/>
      <p:bold r:id="rId49"/>
      <p:italic r:id="rId50"/>
      <p:boldItalic r:id="rId51"/>
    </p:embeddedFont>
    <p:embeddedFont>
      <p:font typeface="Lato Light" panose="020F03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iG7Q28dQ3EpEMgdZmsCwlgfgtJ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1"/>
    <p:restoredTop sz="94727"/>
  </p:normalViewPr>
  <p:slideViewPr>
    <p:cSldViewPr snapToGrid="0">
      <p:cViewPr varScale="1">
        <p:scale>
          <a:sx n="163" d="100"/>
          <a:sy n="163" d="100"/>
        </p:scale>
        <p:origin x="184" y="4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bfa09307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2bfa09307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bfa0930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12bfa0930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-US" sz="1200"/>
              <a:t>Available only to local execution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bfa09307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12bfa09307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 not store data in local storage that needs to be available after workspace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bfa0930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g12bfa0930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Alternate between code and examples in slides highlighting functions.</a:t>
            </a:r>
            <a:endParaRPr/>
          </a:p>
        </p:txBody>
      </p:sp>
      <p:sp>
        <p:nvSpPr>
          <p:cNvPr id="198" name="Google Shape;19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Explain cost savings via memory and hardware requirement reduced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Add anecdotal insights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More aware of how to converse in this area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4325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credit Microsoft blog here: https://www.microsoft.com/en-us/research/blog/zero-deepspeed-new-system-optimizations-enable-training-models-with-over-100-billion-parameters/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de72c163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de72c163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de72c163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de72c163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de72c163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g17de72c163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is a list of what services the Field Data Science Practice offers:</a:t>
            </a:r>
            <a:endParaRPr/>
          </a:p>
        </p:txBody>
      </p:sp>
      <p:sp>
        <p:nvSpPr>
          <p:cNvPr id="298" name="Google Shape;2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MPI or message passaging interface, is a library that is often used in High Performance Computing.  DeepSpeed, which we’ll discuss a little later on in our talk – is designed to use MPI and a algorithm (ZeRO or zero-redundancy optimization) to reduce mis-use or redundant memory usage.  This enables higher-parameter models to be trained, and perform inference with smaller hardware.  In some cases it makes training possible e.g. 100-Billion Parameter models, where normally it would not be possible.</a:t>
            </a:r>
            <a:endParaRPr sz="12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https://hpc.nmsu.edu/discovery/mpi/introduction/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https://hpc.nmsu.edu/discovery/mpi/introduction/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Notice head node / scheduler is also a worker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One process can fail while others continue</a:t>
            </a:r>
            <a:endParaRPr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The broadcaster coordinates responses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ta">
  <p:cSld name="TITLE_1_1_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42"/>
          <p:cNvPicPr preferRelativeResize="0"/>
          <p:nvPr/>
        </p:nvPicPr>
        <p:blipFill rotWithShape="1">
          <a:blip r:embed="rId2">
            <a:alphaModFix/>
          </a:blip>
          <a:srcRect t="1970" r="6916" b="31613"/>
          <a:stretch/>
        </p:blipFill>
        <p:spPr>
          <a:xfrm>
            <a:off x="1125" y="1182731"/>
            <a:ext cx="9141749" cy="3960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42"/>
          <p:cNvSpPr/>
          <p:nvPr/>
        </p:nvSpPr>
        <p:spPr>
          <a:xfrm>
            <a:off x="0" y="0"/>
            <a:ext cx="3343200" cy="5143500"/>
          </a:xfrm>
          <a:prstGeom prst="rect">
            <a:avLst/>
          </a:prstGeom>
          <a:gradFill>
            <a:gsLst>
              <a:gs pos="0">
                <a:srgbClr val="000000">
                  <a:alpha val="83921"/>
                </a:srgbClr>
              </a:gs>
              <a:gs pos="100000">
                <a:srgbClr val="000000">
                  <a:alpha val="8392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42"/>
          <p:cNvSpPr txBox="1">
            <a:spLocks noGrp="1"/>
          </p:cNvSpPr>
          <p:nvPr>
            <p:ph type="sldNum" idx="12"/>
          </p:nvPr>
        </p:nvSpPr>
        <p:spPr>
          <a:xfrm>
            <a:off x="8472458" y="52140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2081" y="338494"/>
            <a:ext cx="1120968" cy="3494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2"/>
          <p:cNvSpPr txBox="1">
            <a:spLocks noGrp="1"/>
          </p:cNvSpPr>
          <p:nvPr>
            <p:ph type="ctrTitle"/>
          </p:nvPr>
        </p:nvSpPr>
        <p:spPr>
          <a:xfrm>
            <a:off x="466344" y="1182739"/>
            <a:ext cx="81894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42"/>
          <p:cNvSpPr txBox="1">
            <a:spLocks noGrp="1"/>
          </p:cNvSpPr>
          <p:nvPr>
            <p:ph type="subTitle" idx="1"/>
          </p:nvPr>
        </p:nvSpPr>
        <p:spPr>
          <a:xfrm>
            <a:off x="477672" y="2517834"/>
            <a:ext cx="822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6"/>
          <p:cNvSpPr txBox="1">
            <a:spLocks noGrp="1"/>
          </p:cNvSpPr>
          <p:nvPr>
            <p:ph type="title"/>
          </p:nvPr>
        </p:nvSpPr>
        <p:spPr>
          <a:xfrm>
            <a:off x="435584" y="140156"/>
            <a:ext cx="40164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Lato Black"/>
              <a:buNone/>
              <a:defRPr sz="2400">
                <a:solidFill>
                  <a:srgbClr val="0070C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">
          <p15:clr>
            <a:srgbClr val="FBAE40"/>
          </p15:clr>
        </p15:guide>
        <p15:guide id="2" pos="27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3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2pPr>
            <a:lvl3pPr marL="1371600" lvl="2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70" name="Google Shape;70;p1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">
  <p:cSld name="general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05775" y="4773216"/>
            <a:ext cx="731044" cy="22740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1"/>
          <p:cNvSpPr txBox="1"/>
          <p:nvPr/>
        </p:nvSpPr>
        <p:spPr>
          <a:xfrm>
            <a:off x="2925366" y="1693069"/>
            <a:ext cx="1383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81"/>
          <p:cNvSpPr txBox="1">
            <a:spLocks noGrp="1"/>
          </p:cNvSpPr>
          <p:nvPr>
            <p:ph type="title"/>
          </p:nvPr>
        </p:nvSpPr>
        <p:spPr>
          <a:xfrm>
            <a:off x="628650" y="356748"/>
            <a:ext cx="78867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0" i="0" u="none" strike="noStrike" cap="none">
                <a:solidFill>
                  <a:srgbClr val="4C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81"/>
          <p:cNvSpPr txBox="1">
            <a:spLocks noGrp="1"/>
          </p:cNvSpPr>
          <p:nvPr>
            <p:ph type="body" idx="1"/>
          </p:nvPr>
        </p:nvSpPr>
        <p:spPr>
          <a:xfrm>
            <a:off x="628650" y="1921767"/>
            <a:ext cx="3894000" cy="28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81"/>
          <p:cNvSpPr txBox="1">
            <a:spLocks noGrp="1"/>
          </p:cNvSpPr>
          <p:nvPr>
            <p:ph type="body" idx="2"/>
          </p:nvPr>
        </p:nvSpPr>
        <p:spPr>
          <a:xfrm>
            <a:off x="628650" y="1558105"/>
            <a:ext cx="3894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C8AD6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C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81"/>
          <p:cNvSpPr txBox="1">
            <a:spLocks noGrp="1"/>
          </p:cNvSpPr>
          <p:nvPr>
            <p:ph type="body" idx="3"/>
          </p:nvPr>
        </p:nvSpPr>
        <p:spPr>
          <a:xfrm>
            <a:off x="5537039" y="1558105"/>
            <a:ext cx="23889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C8AD6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C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1"/>
          <p:cNvSpPr txBox="1">
            <a:spLocks noGrp="1"/>
          </p:cNvSpPr>
          <p:nvPr>
            <p:ph type="body" idx="4"/>
          </p:nvPr>
        </p:nvSpPr>
        <p:spPr>
          <a:xfrm>
            <a:off x="5537039" y="1954476"/>
            <a:ext cx="23889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C8AD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81"/>
          <p:cNvSpPr txBox="1">
            <a:spLocks noGrp="1"/>
          </p:cNvSpPr>
          <p:nvPr>
            <p:ph type="body" idx="5"/>
          </p:nvPr>
        </p:nvSpPr>
        <p:spPr>
          <a:xfrm>
            <a:off x="5537039" y="2334141"/>
            <a:ext cx="23889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C8AD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C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81"/>
          <p:cNvSpPr txBox="1">
            <a:spLocks noGrp="1"/>
          </p:cNvSpPr>
          <p:nvPr>
            <p:ph type="body" idx="6"/>
          </p:nvPr>
        </p:nvSpPr>
        <p:spPr>
          <a:xfrm>
            <a:off x="5537039" y="2713806"/>
            <a:ext cx="218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Diagram">
  <p:cSld name="Text + Diagram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2"/>
          <p:cNvSpPr/>
          <p:nvPr/>
        </p:nvSpPr>
        <p:spPr>
          <a:xfrm>
            <a:off x="-108347" y="-128587"/>
            <a:ext cx="4307700" cy="5355300"/>
          </a:xfrm>
          <a:prstGeom prst="rect">
            <a:avLst/>
          </a:prstGeom>
          <a:solidFill>
            <a:srgbClr val="272F3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82"/>
          <p:cNvSpPr txBox="1">
            <a:spLocks noGrp="1"/>
          </p:cNvSpPr>
          <p:nvPr>
            <p:ph type="body" idx="1"/>
          </p:nvPr>
        </p:nvSpPr>
        <p:spPr>
          <a:xfrm>
            <a:off x="787660" y="699581"/>
            <a:ext cx="24147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CFCFC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FCFC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2"/>
          <p:cNvSpPr txBox="1">
            <a:spLocks noGrp="1"/>
          </p:cNvSpPr>
          <p:nvPr>
            <p:ph type="body" idx="2"/>
          </p:nvPr>
        </p:nvSpPr>
        <p:spPr>
          <a:xfrm>
            <a:off x="793934" y="1924619"/>
            <a:ext cx="23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60000"/>
              </a:lnSpc>
              <a:spcBef>
                <a:spcPts val="800"/>
              </a:spcBef>
              <a:spcAft>
                <a:spcPts val="0"/>
              </a:spcAft>
              <a:buClr>
                <a:srgbClr val="FCFCF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CFC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2"/>
          <p:cNvSpPr txBox="1">
            <a:spLocks noGrp="1"/>
          </p:cNvSpPr>
          <p:nvPr>
            <p:ph type="body" idx="3"/>
          </p:nvPr>
        </p:nvSpPr>
        <p:spPr>
          <a:xfrm>
            <a:off x="793934" y="2782663"/>
            <a:ext cx="23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60000"/>
              </a:lnSpc>
              <a:spcBef>
                <a:spcPts val="800"/>
              </a:spcBef>
              <a:spcAft>
                <a:spcPts val="0"/>
              </a:spcAft>
              <a:buClr>
                <a:srgbClr val="FCFCF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CFC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82"/>
          <p:cNvSpPr txBox="1">
            <a:spLocks noGrp="1"/>
          </p:cNvSpPr>
          <p:nvPr>
            <p:ph type="body" idx="4"/>
          </p:nvPr>
        </p:nvSpPr>
        <p:spPr>
          <a:xfrm>
            <a:off x="793934" y="3629473"/>
            <a:ext cx="2344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60000"/>
              </a:lnSpc>
              <a:spcBef>
                <a:spcPts val="800"/>
              </a:spcBef>
              <a:spcAft>
                <a:spcPts val="0"/>
              </a:spcAft>
              <a:buClr>
                <a:srgbClr val="FCFCF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CFCF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82"/>
          <p:cNvSpPr>
            <a:spLocks noGrp="1"/>
          </p:cNvSpPr>
          <p:nvPr>
            <p:ph type="pic" idx="5"/>
          </p:nvPr>
        </p:nvSpPr>
        <p:spPr>
          <a:xfrm>
            <a:off x="4809492" y="784820"/>
            <a:ext cx="3801600" cy="338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5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6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2pPr>
            <a:lvl3pPr marL="1371600" lvl="2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3pPr>
            <a:lvl4pPr marL="1828800" lvl="3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5pPr>
            <a:lvl6pPr marL="2743200" lvl="5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6pPr>
            <a:lvl7pPr marL="3200400" lvl="6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marL="4114800" lvl="8" indent="-3175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21" name="Google Shape;21;p1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4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4"/>
          <p:cNvSpPr txBox="1">
            <a:spLocks noGrp="1"/>
          </p:cNvSpPr>
          <p:nvPr>
            <p:ph type="body" idx="1"/>
          </p:nvPr>
        </p:nvSpPr>
        <p:spPr>
          <a:xfrm>
            <a:off x="311775" y="957694"/>
            <a:ext cx="85206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  <a:defRPr/>
            </a:lvl2pPr>
            <a:lvl3pPr marL="1371600" lvl="2" indent="-292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27" name="Google Shape;27;p144"/>
          <p:cNvSpPr txBox="1">
            <a:spLocks noGrp="1"/>
          </p:cNvSpPr>
          <p:nvPr>
            <p:ph type="sldNum" idx="12"/>
          </p:nvPr>
        </p:nvSpPr>
        <p:spPr>
          <a:xfrm>
            <a:off x="311712" y="4802925"/>
            <a:ext cx="1676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2021 Domino Data Lab, Inc.   | 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7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7"/>
          <p:cNvSpPr txBox="1">
            <a:spLocks noGrp="1"/>
          </p:cNvSpPr>
          <p:nvPr>
            <p:ph type="sldNum" idx="12"/>
          </p:nvPr>
        </p:nvSpPr>
        <p:spPr>
          <a:xfrm>
            <a:off x="311712" y="4802925"/>
            <a:ext cx="1676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2021 Domino Data Lab, Inc.   | 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Sworl">
  <p:cSld name="TITLE_1_1_1_2">
    <p:bg>
      <p:bgPr>
        <a:solidFill>
          <a:srgbClr val="052C5A">
            <a:alpha val="83921"/>
          </a:srgbClr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52"/>
          <p:cNvSpPr txBox="1">
            <a:spLocks noGrp="1"/>
          </p:cNvSpPr>
          <p:nvPr>
            <p:ph type="sldNum" idx="12"/>
          </p:nvPr>
        </p:nvSpPr>
        <p:spPr>
          <a:xfrm>
            <a:off x="8472458" y="52140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2081" y="338494"/>
            <a:ext cx="1120968" cy="349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2"/>
          <p:cNvSpPr txBox="1">
            <a:spLocks noGrp="1"/>
          </p:cNvSpPr>
          <p:nvPr>
            <p:ph type="ctrTitle"/>
          </p:nvPr>
        </p:nvSpPr>
        <p:spPr>
          <a:xfrm>
            <a:off x="466344" y="1182739"/>
            <a:ext cx="81894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52"/>
          <p:cNvSpPr txBox="1">
            <a:spLocks noGrp="1"/>
          </p:cNvSpPr>
          <p:nvPr>
            <p:ph type="subTitle" idx="1"/>
          </p:nvPr>
        </p:nvSpPr>
        <p:spPr>
          <a:xfrm>
            <a:off x="477672" y="2517834"/>
            <a:ext cx="822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3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3"/>
          <p:cNvSpPr txBox="1">
            <a:spLocks noGrp="1"/>
          </p:cNvSpPr>
          <p:nvPr>
            <p:ph type="body" idx="1"/>
          </p:nvPr>
        </p:nvSpPr>
        <p:spPr>
          <a:xfrm>
            <a:off x="311700" y="957694"/>
            <a:ext cx="39810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●"/>
              <a:defRPr sz="1200"/>
            </a:lvl9pPr>
          </a:lstStyle>
          <a:p>
            <a:endParaRPr/>
          </a:p>
        </p:txBody>
      </p:sp>
      <p:sp>
        <p:nvSpPr>
          <p:cNvPr id="40" name="Google Shape;40;p213"/>
          <p:cNvSpPr txBox="1">
            <a:spLocks noGrp="1"/>
          </p:cNvSpPr>
          <p:nvPr>
            <p:ph type="body" idx="2"/>
          </p:nvPr>
        </p:nvSpPr>
        <p:spPr>
          <a:xfrm>
            <a:off x="4572000" y="957694"/>
            <a:ext cx="39810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●"/>
              <a:defRPr sz="1200"/>
            </a:lvl9pPr>
          </a:lstStyle>
          <a:p>
            <a:endParaRPr/>
          </a:p>
        </p:txBody>
      </p:sp>
      <p:sp>
        <p:nvSpPr>
          <p:cNvPr id="41" name="Google Shape;41;p213"/>
          <p:cNvSpPr txBox="1">
            <a:spLocks noGrp="1"/>
          </p:cNvSpPr>
          <p:nvPr>
            <p:ph type="sldNum" idx="12"/>
          </p:nvPr>
        </p:nvSpPr>
        <p:spPr>
          <a:xfrm>
            <a:off x="311712" y="4802925"/>
            <a:ext cx="1676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2021 Domino Data Lab, Inc.   | 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OG">
  <p:cSld name="TITLE_1_1_1_1_2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386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71"/>
          <p:cNvPicPr preferRelativeResize="0"/>
          <p:nvPr/>
        </p:nvPicPr>
        <p:blipFill rotWithShape="1">
          <a:blip r:embed="rId2">
            <a:alphaModFix amt="56000"/>
          </a:blip>
          <a:srcRect t="-4199"/>
          <a:stretch/>
        </p:blipFill>
        <p:spPr>
          <a:xfrm>
            <a:off x="3963375" y="529387"/>
            <a:ext cx="5180626" cy="461411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1"/>
          <p:cNvSpPr txBox="1">
            <a:spLocks noGrp="1"/>
          </p:cNvSpPr>
          <p:nvPr>
            <p:ph type="sldNum" idx="12"/>
          </p:nvPr>
        </p:nvSpPr>
        <p:spPr>
          <a:xfrm>
            <a:off x="8472458" y="52140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350" y="338494"/>
            <a:ext cx="1120968" cy="34944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71"/>
          <p:cNvSpPr txBox="1">
            <a:spLocks noGrp="1"/>
          </p:cNvSpPr>
          <p:nvPr>
            <p:ph type="ctrTitle"/>
          </p:nvPr>
        </p:nvSpPr>
        <p:spPr>
          <a:xfrm>
            <a:off x="466350" y="1182725"/>
            <a:ext cx="41058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71"/>
          <p:cNvSpPr txBox="1">
            <a:spLocks noGrp="1"/>
          </p:cNvSpPr>
          <p:nvPr>
            <p:ph type="subTitle" idx="1"/>
          </p:nvPr>
        </p:nvSpPr>
        <p:spPr>
          <a:xfrm>
            <a:off x="477673" y="2517863"/>
            <a:ext cx="30309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">
  <p:cSld name="ONE_COLUMN_TEXT_2">
    <p:bg>
      <p:bgPr>
        <a:gradFill>
          <a:gsLst>
            <a:gs pos="0">
              <a:srgbClr val="376294"/>
            </a:gs>
            <a:gs pos="51000">
              <a:srgbClr val="4377B4"/>
            </a:gs>
            <a:gs pos="100000">
              <a:schemeClr val="accent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4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gradFill>
            <a:gsLst>
              <a:gs pos="0">
                <a:srgbClr val="28303E"/>
              </a:gs>
              <a:gs pos="100000">
                <a:srgbClr val="6A6F79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74"/>
          <p:cNvSpPr/>
          <p:nvPr/>
        </p:nvSpPr>
        <p:spPr>
          <a:xfrm>
            <a:off x="2156" y="0"/>
            <a:ext cx="9141900" cy="5143500"/>
          </a:xfrm>
          <a:prstGeom prst="rect">
            <a:avLst/>
          </a:prstGeom>
          <a:solidFill>
            <a:srgbClr val="000000">
              <a:alpha val="60784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74"/>
          <p:cNvPicPr preferRelativeResize="0"/>
          <p:nvPr/>
        </p:nvPicPr>
        <p:blipFill rotWithShape="1">
          <a:blip r:embed="rId2">
            <a:alphaModFix/>
          </a:blip>
          <a:srcRect r="66774"/>
          <a:stretch/>
        </p:blipFill>
        <p:spPr>
          <a:xfrm>
            <a:off x="-1125" y="0"/>
            <a:ext cx="30381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74"/>
          <p:cNvSpPr/>
          <p:nvPr/>
        </p:nvSpPr>
        <p:spPr>
          <a:xfrm>
            <a:off x="0" y="0"/>
            <a:ext cx="3038100" cy="5143500"/>
          </a:xfrm>
          <a:prstGeom prst="rect">
            <a:avLst/>
          </a:prstGeom>
          <a:gradFill>
            <a:gsLst>
              <a:gs pos="0">
                <a:srgbClr val="052C5A">
                  <a:alpha val="83921"/>
                </a:srgbClr>
              </a:gs>
              <a:gs pos="46000">
                <a:srgbClr val="052C5A">
                  <a:alpha val="83921"/>
                </a:srgbClr>
              </a:gs>
              <a:gs pos="100000">
                <a:srgbClr val="052C5A">
                  <a:alpha val="83921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74"/>
          <p:cNvSpPr txBox="1">
            <a:spLocks noGrp="1"/>
          </p:cNvSpPr>
          <p:nvPr>
            <p:ph type="title"/>
          </p:nvPr>
        </p:nvSpPr>
        <p:spPr>
          <a:xfrm>
            <a:off x="115088" y="2160919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74"/>
          <p:cNvSpPr txBox="1">
            <a:spLocks noGrp="1"/>
          </p:cNvSpPr>
          <p:nvPr>
            <p:ph type="body" idx="1"/>
          </p:nvPr>
        </p:nvSpPr>
        <p:spPr>
          <a:xfrm>
            <a:off x="3464419" y="385594"/>
            <a:ext cx="5368800" cy="4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ctr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700" b="0" i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100"/>
              <a:buChar char="●"/>
              <a:defRPr sz="1500">
                <a:solidFill>
                  <a:srgbClr val="FFFFFF"/>
                </a:solidFill>
              </a:defRPr>
            </a:lvl2pPr>
            <a:lvl3pPr marL="1371600" lvl="2" indent="-2921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FFFFFF"/>
                </a:solidFill>
              </a:defRPr>
            </a:lvl3pPr>
            <a:lvl4pPr marL="1828800" lvl="3" indent="-2921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2921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FFFFFF"/>
                </a:solidFill>
              </a:defRPr>
            </a:lvl6pPr>
            <a:lvl7pPr marL="3200400" lvl="6" indent="-2921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Char char="●"/>
              <a:defRPr sz="1400">
                <a:solidFill>
                  <a:srgbClr val="FFFFFF"/>
                </a:solidFill>
              </a:defRPr>
            </a:lvl8pPr>
            <a:lvl9pPr marL="4114800" lvl="8" indent="-292100" algn="l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SzPts val="1000"/>
              <a:buChar char="●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6" name="Google Shape;56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6458" y="4773168"/>
            <a:ext cx="651510" cy="20269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74"/>
          <p:cNvSpPr/>
          <p:nvPr/>
        </p:nvSpPr>
        <p:spPr>
          <a:xfrm rot="5400000">
            <a:off x="4558125" y="558909"/>
            <a:ext cx="27600" cy="914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74"/>
          <p:cNvSpPr txBox="1">
            <a:spLocks noGrp="1"/>
          </p:cNvSpPr>
          <p:nvPr>
            <p:ph type="sldNum" idx="12"/>
          </p:nvPr>
        </p:nvSpPr>
        <p:spPr>
          <a:xfrm>
            <a:off x="311712" y="4802925"/>
            <a:ext cx="1676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2021 Domino Data Lab, Inc.   | 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r - Logo Only">
  <p:cSld name="BLANK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5"/>
          <p:cNvSpPr/>
          <p:nvPr/>
        </p:nvSpPr>
        <p:spPr>
          <a:xfrm>
            <a:off x="0" y="0"/>
            <a:ext cx="9141900" cy="5143500"/>
          </a:xfrm>
          <a:prstGeom prst="rect">
            <a:avLst/>
          </a:prstGeom>
          <a:gradFill>
            <a:gsLst>
              <a:gs pos="0">
                <a:srgbClr val="28303E"/>
              </a:gs>
              <a:gs pos="100000">
                <a:srgbClr val="6A6F79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75"/>
          <p:cNvSpPr/>
          <p:nvPr/>
        </p:nvSpPr>
        <p:spPr>
          <a:xfrm>
            <a:off x="2156" y="0"/>
            <a:ext cx="9141900" cy="5143500"/>
          </a:xfrm>
          <a:prstGeom prst="rect">
            <a:avLst/>
          </a:prstGeom>
          <a:solidFill>
            <a:srgbClr val="000000">
              <a:alpha val="60784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4581" y="2014538"/>
            <a:ext cx="3574837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1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Lato Light"/>
              <a:buNone/>
              <a:defRPr sz="26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41"/>
          <p:cNvSpPr txBox="1">
            <a:spLocks noGrp="1"/>
          </p:cNvSpPr>
          <p:nvPr>
            <p:ph type="body" idx="1"/>
          </p:nvPr>
        </p:nvSpPr>
        <p:spPr>
          <a:xfrm>
            <a:off x="311775" y="957694"/>
            <a:ext cx="85206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5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41"/>
          <p:cNvSpPr txBox="1">
            <a:spLocks noGrp="1"/>
          </p:cNvSpPr>
          <p:nvPr>
            <p:ph type="sldNum" idx="12"/>
          </p:nvPr>
        </p:nvSpPr>
        <p:spPr>
          <a:xfrm>
            <a:off x="311712" y="4802925"/>
            <a:ext cx="1676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8B8C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2021 Domino Data Lab, Inc.   | 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141"/>
          <p:cNvSpPr/>
          <p:nvPr/>
        </p:nvSpPr>
        <p:spPr>
          <a:xfrm rot="5400000">
            <a:off x="4558125" y="558909"/>
            <a:ext cx="27600" cy="914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4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235343" y="4802879"/>
            <a:ext cx="653014" cy="20259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6">
          <p15:clr>
            <a:srgbClr val="EA4335"/>
          </p15:clr>
        </p15:guide>
        <p15:guide id="2" orient="horz" pos="2970">
          <p15:clr>
            <a:srgbClr val="EA4335"/>
          </p15:clr>
        </p15:guide>
        <p15:guide id="3" orient="horz" pos="1742">
          <p15:clr>
            <a:srgbClr val="EA4335"/>
          </p15:clr>
        </p15:guide>
        <p15:guide id="4" orient="horz" pos="603">
          <p15:clr>
            <a:srgbClr val="EA4335"/>
          </p15:clr>
        </p15:guide>
        <p15:guide id="5" pos="2880">
          <p15:clr>
            <a:srgbClr val="EA4335"/>
          </p15:clr>
        </p15:guide>
        <p15:guide id="6" pos="196">
          <p15:clr>
            <a:srgbClr val="EA4335"/>
          </p15:clr>
        </p15:guide>
        <p15:guide id="7" pos="5564">
          <p15:clr>
            <a:srgbClr val="EA4335"/>
          </p15:clr>
        </p15:guide>
        <p15:guide id="8" pos="1918">
          <p15:clr>
            <a:srgbClr val="EA4335"/>
          </p15:clr>
        </p15:guide>
        <p15:guide id="9" pos="3841">
          <p15:clr>
            <a:srgbClr val="EA4335"/>
          </p15:clr>
        </p15:guide>
        <p15:guide id="10" pos="4319">
          <p15:clr>
            <a:srgbClr val="EA4335"/>
          </p15:clr>
        </p15:guide>
        <p15:guide id="11" pos="1439">
          <p15:clr>
            <a:srgbClr val="EA4335"/>
          </p15:clr>
        </p15:guide>
        <p15:guide id="12" orient="horz" pos="12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eibniz_formula_for_%CF%8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peed.readthedocs.io/en/latest/initialize.html#distributed-initializatio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peed.readthedocs.io/en/latest/inference-init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jennifer.davis@dominodatalab.co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466344" y="1182739"/>
            <a:ext cx="81894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500" dirty="0"/>
              <a:t>Large Scale Deep Learning using the High-Performance Computing Library </a:t>
            </a:r>
            <a:r>
              <a:rPr lang="en-US" sz="2500" dirty="0" err="1"/>
              <a:t>OpenMPI</a:t>
            </a:r>
            <a:r>
              <a:rPr lang="en-US" sz="2500" dirty="0"/>
              <a:t> and </a:t>
            </a:r>
            <a:r>
              <a:rPr lang="en-US" sz="2500" dirty="0" err="1"/>
              <a:t>DeepSpeed</a:t>
            </a:r>
            <a:endParaRPr sz="2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477672" y="2517834"/>
            <a:ext cx="822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Jennifer Davis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November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3, 2022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bfa09307f_0_4"/>
          <p:cNvSpPr txBox="1"/>
          <p:nvPr/>
        </p:nvSpPr>
        <p:spPr>
          <a:xfrm>
            <a:off x="419246" y="875663"/>
            <a:ext cx="8437200" cy="30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hen using on-demand Clusters in Domino you will have two separate environments:</a:t>
            </a:r>
            <a:endParaRPr sz="1800" b="0" i="0" u="none" strike="noStrike" cap="none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AutoNum type="arabicPeriod"/>
            </a:pP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One for the workspace/job 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AutoNum type="arabicPeriod"/>
            </a:pPr>
            <a:r>
              <a:rPr lang="en-US" sz="1800" b="0" i="0" u="none" strike="noStrike" cap="none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One for the cluster workers/executors</a:t>
            </a:r>
          </a:p>
          <a:p>
            <a:pPr marL="1143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</a:pPr>
            <a:r>
              <a:rPr lang="en-US" sz="1800" dirty="0">
                <a:solidFill>
                  <a:schemeClr val="dk2"/>
                </a:solidFill>
                <a:highlight>
                  <a:srgbClr val="FFFFFF"/>
                </a:highlight>
              </a:rPr>
              <a:t>We will do a walk-through of how to sign-up, clone the project and start your workspace</a:t>
            </a:r>
            <a:endParaRPr lang="en-US" sz="1800" b="0" i="0" u="none" strike="noStrike" cap="none"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AutoNum type="arabicPeriod"/>
            </a:pPr>
            <a:r>
              <a:rPr lang="en-US" sz="1800" dirty="0">
                <a:solidFill>
                  <a:schemeClr val="dk2"/>
                </a:solidFill>
                <a:highlight>
                  <a:srgbClr val="FFFFFF"/>
                </a:highlight>
              </a:rPr>
              <a:t>Our Teaching Assistants are available if you have trouble signing up for Domino Access, cloning your project or starting your workspace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AutoNum type="arabicPeriod"/>
            </a:pPr>
            <a:r>
              <a:rPr lang="en-US" sz="1800" dirty="0">
                <a:solidFill>
                  <a:schemeClr val="dk2"/>
                </a:solidFill>
                <a:highlight>
                  <a:srgbClr val="FFFFFF"/>
                </a:highlight>
              </a:rPr>
              <a:t>Make sure to only use 1 GPU for your cluster</a:t>
            </a:r>
          </a:p>
        </p:txBody>
      </p:sp>
      <p:sp>
        <p:nvSpPr>
          <p:cNvPr id="151" name="Google Shape;151;g12bfa09307f_0_4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Cluster Environments on Domino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bfa09307f_0_9"/>
          <p:cNvSpPr txBox="1"/>
          <p:nvPr/>
        </p:nvSpPr>
        <p:spPr>
          <a:xfrm>
            <a:off x="115054" y="842164"/>
            <a:ext cx="4662300" cy="3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Select the Attach Cluster option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Set the number of Workers/Executors to 1, and hardware tiers for each to GPU</a:t>
            </a: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Dedicated local storage will be mounted to /</a:t>
            </a:r>
            <a:r>
              <a:rPr lang="en-US" sz="1800" b="0" i="0" u="none" strike="noStrike" cap="none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tmp</a:t>
            </a: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and de-provisioned when the cluster is shut down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</a:pPr>
            <a:r>
              <a:rPr lang="en-US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Suggest setting the dedicated local storage to 100 GB as you will be downloading a computer vision dataset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12bfa09307f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1547" y="674638"/>
            <a:ext cx="4102325" cy="370987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8" name="Google Shape;158;g12bfa09307f_0_9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Cluster Settings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bfa09307f_0_15"/>
          <p:cNvSpPr txBox="1"/>
          <p:nvPr/>
        </p:nvSpPr>
        <p:spPr>
          <a:xfrm>
            <a:off x="460825" y="1387825"/>
            <a:ext cx="5564100" cy="3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 Light"/>
              <a:buChar char="●"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Set up the cluster when running a Job from the quick-action, files page, or Job dashboard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 Light"/>
              <a:buChar char="●"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MPI clusters do not have the an user interface as Spark, Ray and Dask 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Lato Light"/>
              <a:buChar char="●"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Currently only tested with Jupyter Lab and VSCode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12bfa09307f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9801" y="1349800"/>
            <a:ext cx="2734676" cy="334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2bfa09307f_0_15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Other ways to Run Distributed Compute: Batch Jobs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bfa09307f_0_0"/>
          <p:cNvSpPr txBox="1">
            <a:spLocks noGrp="1"/>
          </p:cNvSpPr>
          <p:nvPr>
            <p:ph type="ctrTitle"/>
          </p:nvPr>
        </p:nvSpPr>
        <p:spPr>
          <a:xfrm>
            <a:off x="466344" y="1182739"/>
            <a:ext cx="81894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en-US"/>
              <a:t>Setting up your workspace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MPI Examples (Parallelism vs. Distributed): Calculating Pi</a:t>
            </a:r>
            <a:endParaRPr/>
          </a:p>
        </p:txBody>
      </p:sp>
      <p:sp>
        <p:nvSpPr>
          <p:cNvPr id="176" name="Google Shape;176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MPI distributes a computation using a message passing interface and shared memory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We will calculate Pi two ways using MPI (two separate files for submission to the cluster)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How the code is written matters: calculates pi more quickly if run in distributed mode rather than simple parallelism</a:t>
            </a: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97EB-9E9A-FE40-92C8-C1FACE92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Pi: A Hello World Example for Distributed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6C791-972B-B146-8BE3-772387842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The number pi is a ratio obtained from defining the area with a circle. If the diameter and the circumference of a circle are known, the value of pi will be as </a:t>
            </a:r>
            <a:r>
              <a:rPr lang="el-GR" b="0" i="0" dirty="0">
                <a:effectLst/>
                <a:latin typeface="-apple-system"/>
              </a:rPr>
              <a:t>π = </a:t>
            </a:r>
            <a:r>
              <a:rPr lang="en-US" b="0" i="0" dirty="0">
                <a:effectLst/>
                <a:latin typeface="-apple-system"/>
              </a:rPr>
              <a:t>circumference of a circle/diameter of a circle.</a:t>
            </a:r>
          </a:p>
          <a:p>
            <a:endParaRPr lang="en-US" b="0" i="0" dirty="0">
              <a:effectLst/>
              <a:latin typeface="-apple-system"/>
            </a:endParaRPr>
          </a:p>
          <a:p>
            <a:r>
              <a:rPr lang="en-US" dirty="0">
                <a:latin typeface="-apple-system"/>
              </a:rPr>
              <a:t>We can take several samples from the calculations of pi and reduce them to a final number in order to estimate pi more closely</a:t>
            </a:r>
          </a:p>
          <a:p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For this example we will use the </a:t>
            </a:r>
            <a:r>
              <a:rPr lang="en-US" b="0" i="0" dirty="0">
                <a:effectLst/>
                <a:latin typeface="-apple-system"/>
              </a:rPr>
              <a:t>Leibniz formula (which is easily distributed) and which you can find out more about it 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here</a:t>
            </a:r>
            <a:r>
              <a:rPr lang="en-US" b="0" i="0" dirty="0">
                <a:effectLst/>
                <a:latin typeface="-apple-system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87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/>
              <a:t>Calculate Pi Using Leibniz Method with and without MPI</a:t>
            </a: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7958569-2ADB-074A-AD6F-DF992BBC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109" y="1298714"/>
            <a:ext cx="3378200" cy="270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7D9F99-D78D-6440-8751-98313FA6BC3B}"/>
              </a:ext>
            </a:extLst>
          </p:cNvPr>
          <p:cNvSpPr txBox="1"/>
          <p:nvPr/>
        </p:nvSpPr>
        <p:spPr>
          <a:xfrm>
            <a:off x="765313" y="1282148"/>
            <a:ext cx="37371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First we will submit the code file ‘as-is’ and time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Next we will submit the code ‘as-is’ to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Notice whether we are using simple parallelism or running in a distributed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differences do you see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400" dirty="0"/>
              <a:t>Hello World Example to Calculate Pi with Large Numbers in a Distributed Fashion</a:t>
            </a:r>
            <a:endParaRPr sz="2400" dirty="0"/>
          </a:p>
        </p:txBody>
      </p:sp>
      <p:pic>
        <p:nvPicPr>
          <p:cNvPr id="188" name="Google Shape;188;p6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584" y="1222872"/>
            <a:ext cx="3200415" cy="356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4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3992"/>
          <a:stretch/>
        </p:blipFill>
        <p:spPr>
          <a:xfrm>
            <a:off x="454369" y="1261661"/>
            <a:ext cx="4226199" cy="317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/>
              <a:t>MPI Distributed Code Does the Following</a:t>
            </a:r>
            <a:endParaRPr dirty="0"/>
          </a:p>
        </p:txBody>
      </p:sp>
      <p:sp>
        <p:nvSpPr>
          <p:cNvPr id="195" name="Google Shape;195;p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Broadcasts the </a:t>
            </a:r>
            <a:r>
              <a:rPr lang="en-US" dirty="0" err="1"/>
              <a:t>Numpy</a:t>
            </a:r>
            <a:r>
              <a:rPr lang="en-US" dirty="0"/>
              <a:t> points across workers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Collects calculations from the workers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Reduces the answer to a final approximation of pi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Let’s take a look at our notebook tutorial to learn more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7"/>
          <p:cNvSpPr txBox="1">
            <a:spLocks noGrp="1"/>
          </p:cNvSpPr>
          <p:nvPr>
            <p:ph type="ctrTitle"/>
          </p:nvPr>
        </p:nvSpPr>
        <p:spPr>
          <a:xfrm>
            <a:off x="466344" y="1182739"/>
            <a:ext cx="81894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en-US"/>
              <a:t>Jupyter Notebook Walk-through: Calculate Pi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Review Parallel and Distributed Computing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How MPI Works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Starting your workspace and cloning the project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/>
              <a:t>DeepSpeed</a:t>
            </a:r>
            <a:r>
              <a:rPr lang="en-US" dirty="0"/>
              <a:t> Introduction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MPI + </a:t>
            </a:r>
            <a:r>
              <a:rPr lang="en-US" dirty="0" err="1"/>
              <a:t>DeepSpeed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 err="1"/>
              <a:t>Jupyter</a:t>
            </a:r>
            <a:r>
              <a:rPr lang="en-US" dirty="0"/>
              <a:t> Notebook Code Walk-throughs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We will alternate between 15-20 minutes of lecture and 10 minutes to practice in your notebooks.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What is DeepSpeed?</a:t>
            </a:r>
            <a:endParaRPr/>
          </a:p>
        </p:txBody>
      </p:sp>
      <p:sp>
        <p:nvSpPr>
          <p:cNvPr id="206" name="Google Shape;206;p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457200" lvl="0" indent="-317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4084"/>
              <a:buChar char="●"/>
            </a:pPr>
            <a:r>
              <a:rPr lang="en-US" dirty="0"/>
              <a:t>“</a:t>
            </a:r>
            <a:r>
              <a:rPr lang="en-US" dirty="0" err="1"/>
              <a:t>DeepSpeed</a:t>
            </a:r>
            <a:r>
              <a:rPr lang="en-US" dirty="0"/>
              <a:t> is </a:t>
            </a:r>
            <a:r>
              <a:rPr lang="en-US" b="1" dirty="0"/>
              <a:t>a deep learning optimization library that makes distributed training easy, efficient, and effective</a:t>
            </a:r>
            <a:r>
              <a:rPr lang="en-US" dirty="0"/>
              <a:t>. 10x Larger Models | 10x Faster Training | Minimal Code Change.” - Microsoft</a:t>
            </a:r>
            <a:endParaRPr dirty="0"/>
          </a:p>
          <a:p>
            <a:pPr marL="457200" lvl="0" indent="-317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4084"/>
              <a:buChar char="●"/>
            </a:pPr>
            <a:r>
              <a:rPr lang="en-US" dirty="0" err="1"/>
              <a:t>DeepSpeed</a:t>
            </a:r>
            <a:r>
              <a:rPr lang="en-US" dirty="0"/>
              <a:t> is a distributed computing engine which acts as a wrapper around </a:t>
            </a:r>
            <a:r>
              <a:rPr lang="en-US" dirty="0" err="1"/>
              <a:t>pytorch</a:t>
            </a:r>
            <a:r>
              <a:rPr lang="en-US" dirty="0"/>
              <a:t> neural network models and includes check-pointing</a:t>
            </a:r>
            <a:endParaRPr dirty="0"/>
          </a:p>
          <a:p>
            <a:pPr marL="457200" lvl="0" indent="-317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4084"/>
              <a:buChar char="●"/>
            </a:pPr>
            <a:r>
              <a:rPr lang="en-US" dirty="0" err="1"/>
              <a:t>DeepSpeed</a:t>
            </a:r>
            <a:r>
              <a:rPr lang="en-US" dirty="0"/>
              <a:t> contains:</a:t>
            </a:r>
            <a:endParaRPr dirty="0"/>
          </a:p>
          <a:p>
            <a:pPr marL="914400" lvl="1" indent="-31753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900"/>
              <a:buChar char="●"/>
            </a:pPr>
            <a:r>
              <a:rPr lang="en-US" dirty="0" err="1"/>
              <a:t>ZeRO</a:t>
            </a:r>
            <a:r>
              <a:rPr lang="en-US" dirty="0"/>
              <a:t> Optimizations, </a:t>
            </a:r>
            <a:endParaRPr dirty="0"/>
          </a:p>
          <a:p>
            <a:pPr marL="914400" lvl="1" indent="-31753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900"/>
              <a:buChar char="●"/>
            </a:pPr>
            <a:r>
              <a:rPr lang="en-US" dirty="0"/>
              <a:t>Scheduler</a:t>
            </a:r>
            <a:endParaRPr dirty="0"/>
          </a:p>
          <a:p>
            <a:pPr marL="914400" lvl="1" indent="-31753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900"/>
              <a:buChar char="●"/>
            </a:pPr>
            <a:r>
              <a:rPr lang="en-US" dirty="0"/>
              <a:t>Autotuning, optimizers</a:t>
            </a:r>
            <a:endParaRPr dirty="0"/>
          </a:p>
          <a:p>
            <a:pPr marL="914400" lvl="1" indent="-31753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900"/>
              <a:buChar char="●"/>
            </a:pPr>
            <a:r>
              <a:rPr lang="en-US" dirty="0"/>
              <a:t>Is appropriate for quantized models as well as massive, trained models such as GPT-2 and Megatron</a:t>
            </a:r>
            <a:endParaRPr dirty="0"/>
          </a:p>
          <a:p>
            <a:pPr marL="457200" lvl="0" indent="-317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84084"/>
              <a:buChar char="●"/>
            </a:pPr>
            <a:r>
              <a:rPr lang="en-US" dirty="0" err="1"/>
              <a:t>DeepSpeed</a:t>
            </a:r>
            <a:r>
              <a:rPr lang="en-US" dirty="0"/>
              <a:t> uses MPI to distribute, broadcast and employ workers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/>
              <a:t>Why use a MPI Cluster with </a:t>
            </a:r>
            <a:r>
              <a:rPr lang="en-US" dirty="0" err="1"/>
              <a:t>DeepSpeed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61" name="Google Shape;26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Larger datasets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Massive Models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Efficient scheduling by </a:t>
            </a:r>
            <a:r>
              <a:rPr lang="en-US" dirty="0" err="1"/>
              <a:t>DeepSpeed</a:t>
            </a:r>
            <a:r>
              <a:rPr lang="en-US" dirty="0"/>
              <a:t> on MPI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Load balancing by </a:t>
            </a:r>
            <a:r>
              <a:rPr lang="en-US" dirty="0" err="1"/>
              <a:t>DeepSpeed</a:t>
            </a:r>
            <a:r>
              <a:rPr lang="en-US" dirty="0"/>
              <a:t> on MPI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US"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Faster computation times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549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1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8213"/>
          <a:stretch/>
        </p:blipFill>
        <p:spPr>
          <a:xfrm>
            <a:off x="1357283" y="0"/>
            <a:ext cx="6381865" cy="5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DeepSpeed Use Cases</a:t>
            </a:r>
            <a:endParaRPr/>
          </a:p>
        </p:txBody>
      </p:sp>
      <p:sp>
        <p:nvSpPr>
          <p:cNvPr id="217" name="Google Shape;217;p1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Training massive models using transfer learning or from scratch (GPT-2, Megatron)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Inference on massive models (e.g. forward propagations)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Native use of Quantized of Models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Hypermeter Tuning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How DeepSpeed Integrates into the AI Science Lifecycle</a:t>
            </a:r>
            <a:endParaRPr/>
          </a:p>
        </p:txBody>
      </p:sp>
      <p:sp>
        <p:nvSpPr>
          <p:cNvPr id="223" name="Google Shape;223;p7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Model Development in Pytorch, Pytorch Lightning or Transformers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Model Training – use DeepSpeed for scaling and speeding up training to reasonable times, can use billions of parameters for training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Model Inference – use DeepSpeed forward propagation from a trained model to infer outputs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9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Standard Transformers and DeepSpeed+Transformers</a:t>
            </a:r>
            <a:endParaRPr/>
          </a:p>
        </p:txBody>
      </p:sp>
      <p:sp>
        <p:nvSpPr>
          <p:cNvPr id="229" name="Google Shape;229;p69"/>
          <p:cNvSpPr txBox="1">
            <a:spLocks noGrp="1"/>
          </p:cNvSpPr>
          <p:nvPr>
            <p:ph type="body" idx="1"/>
          </p:nvPr>
        </p:nvSpPr>
        <p:spPr>
          <a:xfrm>
            <a:off x="311700" y="957694"/>
            <a:ext cx="39810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/>
              <a:t>Transformers Library:</a:t>
            </a:r>
            <a:endParaRPr sz="16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Python library of language models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Built on Pytorch</a:t>
            </a:r>
            <a:endParaRPr sz="16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Models are made to train on single GPU or CPU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High memory requirements for most models, so hardware may be more expensive</a:t>
            </a:r>
            <a:endParaRPr sz="16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69"/>
          <p:cNvSpPr txBox="1">
            <a:spLocks noGrp="1"/>
          </p:cNvSpPr>
          <p:nvPr>
            <p:ph type="body" idx="2"/>
          </p:nvPr>
        </p:nvSpPr>
        <p:spPr>
          <a:xfrm>
            <a:off x="4572000" y="957694"/>
            <a:ext cx="39810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/>
              <a:t>DeepSpeed + Transformers Library:</a:t>
            </a:r>
            <a:endParaRPr sz="160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Python library which optimizing training using MPI and the ZeRO training formulas based on Distributed Data Parallel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Built to complement Pytorch and integrates tightly with transformers library and pytorch lightning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Built to run on MPI so can use cluster to share data load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Speeds up most calculations significantly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/>
              <a:t>Can handle larger parameter models without TPU requirements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Overview of DeepSpeed Functions: Training Set-up</a:t>
            </a:r>
            <a:endParaRPr/>
          </a:p>
        </p:txBody>
      </p:sp>
      <p:sp>
        <p:nvSpPr>
          <p:cNvPr id="236" name="Google Shape;236;p8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11111"/>
              <a:buNone/>
            </a:pPr>
            <a:r>
              <a:rPr lang="en-US"/>
              <a:t>See all training functions in 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deepspeed</a:t>
            </a:r>
            <a:r>
              <a:rPr lang="en-US"/>
              <a:t> by going to documentation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DeepSpeed Training Initialization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11111"/>
              <a:buNone/>
            </a:pPr>
            <a:r>
              <a:rPr lang="en-US"/>
              <a:t>Highlights / Gotcha’s: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11111"/>
              <a:buFont typeface="Arial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deepspeed.initialize </a:t>
            </a:r>
            <a:r>
              <a:rPr lang="en-US"/>
              <a:t>– initialize arguments for training parameters, models etc.  Does not automatically run training on a cluster!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11111"/>
              <a:buFont typeface="Arial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deepspeed.init_distributed </a:t>
            </a:r>
            <a:r>
              <a:rPr lang="en-US"/>
              <a:t>– looks for pytorch backend (remember we set the back-end in our code), and can perform MPI discovery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11111"/>
              <a:buFont typeface="Arial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--hostfile </a:t>
            </a:r>
            <a:r>
              <a:rPr lang="en-US"/>
              <a:t>should be used to provide the MPI host file doc</a:t>
            </a:r>
            <a:endParaRPr/>
          </a:p>
          <a:p>
            <a:pPr marL="457200" lvl="0" indent="-20002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11111"/>
              <a:buFont typeface="Arial"/>
              <a:buNone/>
            </a:pPr>
            <a:endParaRPr/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1111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Overview of DeepSpeed Functions: Inference Set-up</a:t>
            </a:r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/>
              <a:t>See all the functions in </a:t>
            </a: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deepspeed</a:t>
            </a:r>
            <a:r>
              <a:rPr lang="en-US"/>
              <a:t> by typing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DeepSpeed Inference Engine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/>
              <a:t>Highlights / Gotcha’s: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deepspeed.init_inferences</a:t>
            </a:r>
            <a:r>
              <a:rPr lang="en-US"/>
              <a:t>– initializes DeepSpeed inference engine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deepspeed.InferenceEngine.forward</a:t>
            </a:r>
            <a:r>
              <a:rPr lang="en-US"/>
              <a:t>– implements forward propogation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--hostfile should be used to provide the MPI host file doc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Examples in the Second Tutorial</a:t>
            </a:r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Workshop Examples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Inference to summarize text using </a:t>
            </a:r>
            <a:r>
              <a:rPr lang="en-US" dirty="0" err="1"/>
              <a:t>DeepSpeed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Inference to translate text to French using </a:t>
            </a:r>
            <a:r>
              <a:rPr lang="en-US" dirty="0" err="1"/>
              <a:t>DeepSpeed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Supplemental – these take too long to run but you can try them after the workshop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Training a model to summarize news articles using CNN/Daily Mail dataset</a:t>
            </a:r>
            <a:endParaRPr dirty="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Training a model to recognize protein sequences and conformations</a:t>
            </a:r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Will show output but we will not run during the workshop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DeepSpeed Configuration Files and Auto-Tuning</a:t>
            </a:r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body" idx="1"/>
          </p:nvPr>
        </p:nvSpPr>
        <p:spPr>
          <a:xfrm>
            <a:off x="4109883" y="1231567"/>
            <a:ext cx="4238317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Basic Parameters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Stage 3 ZeRO Training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Can fine-tune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fp16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bf16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scheduler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optimizer</a:t>
            </a:r>
            <a:endParaRPr/>
          </a:p>
        </p:txBody>
      </p:sp>
      <p:pic>
        <p:nvPicPr>
          <p:cNvPr id="255" name="Google Shape;255;p1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2197"/>
          <a:stretch/>
        </p:blipFill>
        <p:spPr>
          <a:xfrm>
            <a:off x="754886" y="1297857"/>
            <a:ext cx="3219266" cy="350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7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What is Parallel Computing?</a:t>
            </a:r>
            <a:endParaRPr/>
          </a:p>
        </p:txBody>
      </p:sp>
      <p:sp>
        <p:nvSpPr>
          <p:cNvPr id="107" name="Google Shape;107;p47"/>
          <p:cNvSpPr txBox="1">
            <a:spLocks noGrp="1"/>
          </p:cNvSpPr>
          <p:nvPr>
            <p:ph type="body" idx="1"/>
          </p:nvPr>
        </p:nvSpPr>
        <p:spPr>
          <a:xfrm>
            <a:off x="311775" y="957694"/>
            <a:ext cx="85206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Type of computing in which many calculations or processes are carried out simultaneously on several nodes and threads within a CPU or GPU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Limits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Available Parallelism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Load Balancing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Managing communication between processes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Pros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Faster speeds for data processing and computations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Enabling Big Data and Machine Learning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Proteomics Example: 8 minutes to do Transfer Learning a Massive Model (&gt;2 Billion parameters)</a:t>
            </a:r>
            <a:endParaRPr/>
          </a:p>
        </p:txBody>
      </p:sp>
      <p:pic>
        <p:nvPicPr>
          <p:cNvPr id="267" name="Google Shape;267;p19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912" y="1347018"/>
            <a:ext cx="6225313" cy="350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Proteomics Example: Transfer Learning a Massive Model Output</a:t>
            </a:r>
            <a:endParaRPr/>
          </a:p>
        </p:txBody>
      </p:sp>
      <p:pic>
        <p:nvPicPr>
          <p:cNvPr id="273" name="Google Shape;273;p20" descr="A picture containing text, receipt, screensho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5769" y="1327354"/>
            <a:ext cx="4351029" cy="368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>
            <a:spLocks noGrp="1"/>
          </p:cNvSpPr>
          <p:nvPr>
            <p:ph type="ctrTitle"/>
          </p:nvPr>
        </p:nvSpPr>
        <p:spPr>
          <a:xfrm>
            <a:off x="466344" y="1182739"/>
            <a:ext cx="81894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en-US"/>
              <a:t>Intermediate Tutorial: Code Walk-through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7de72c163d_0_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Vision Example: Zero Redundancy Optimization Advantages</a:t>
            </a:r>
            <a:endParaRPr/>
          </a:p>
        </p:txBody>
      </p:sp>
      <p:sp>
        <p:nvSpPr>
          <p:cNvPr id="284" name="Google Shape;284;g17de72c163d_0_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Optimizes memory while improving speed of training very large models (100 Billion + parameters)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Allows scaling on GPUs with high computational granularity and efficiency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Original analysis on memory and communication volume suggested DeepSpeed can scale models beyond 1 Trillion parameters on available GPUs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7de72c163d_0_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Tutorial: Computer Vision Example</a:t>
            </a:r>
            <a:endParaRPr/>
          </a:p>
        </p:txBody>
      </p:sp>
      <p:sp>
        <p:nvSpPr>
          <p:cNvPr id="290" name="Google Shape;290;g17de72c163d_0_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Explore using </a:t>
            </a:r>
            <a:r>
              <a:rPr lang="en-US" dirty="0" err="1"/>
              <a:t>DeepSpeed</a:t>
            </a:r>
            <a:r>
              <a:rPr lang="en-US" dirty="0"/>
              <a:t> to perform training and inference on the CIFAR dataset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Explore running </a:t>
            </a:r>
            <a:r>
              <a:rPr lang="en-US" dirty="0" err="1"/>
              <a:t>DeepSpeed</a:t>
            </a:r>
            <a:r>
              <a:rPr lang="en-US" dirty="0"/>
              <a:t> code on MPI versus the </a:t>
            </a:r>
            <a:r>
              <a:rPr lang="en-US" dirty="0" err="1"/>
              <a:t>DeepSpeed</a:t>
            </a:r>
            <a:r>
              <a:rPr lang="en-US" dirty="0"/>
              <a:t> framework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Explore the output of our CIFAR example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Demonstrate </a:t>
            </a:r>
            <a:r>
              <a:rPr lang="en-US" dirty="0" err="1"/>
              <a:t>DeepSpeed</a:t>
            </a:r>
            <a:r>
              <a:rPr lang="en-US" dirty="0"/>
              <a:t> on </a:t>
            </a:r>
            <a:r>
              <a:rPr lang="en-US" dirty="0" err="1"/>
              <a:t>ZeRO</a:t>
            </a:r>
            <a:r>
              <a:rPr lang="en-US" dirty="0"/>
              <a:t>, ZeRO2 and ZeRO3 algorithms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de72c163d_0_23"/>
          <p:cNvSpPr txBox="1">
            <a:spLocks noGrp="1"/>
          </p:cNvSpPr>
          <p:nvPr>
            <p:ph type="ctrTitle"/>
          </p:nvPr>
        </p:nvSpPr>
        <p:spPr>
          <a:xfrm>
            <a:off x="466344" y="1182739"/>
            <a:ext cx="8189400" cy="12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</a:pPr>
            <a:r>
              <a:rPr lang="en-US"/>
              <a:t>Advanced Tutorial: Code Walk-through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Field Data Science Practice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"/>
          <p:cNvSpPr txBox="1">
            <a:spLocks noGrp="1"/>
          </p:cNvSpPr>
          <p:nvPr>
            <p:ph type="body" idx="1"/>
          </p:nvPr>
        </p:nvSpPr>
        <p:spPr>
          <a:xfrm>
            <a:off x="628650" y="1150883"/>
            <a:ext cx="7886700" cy="348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rmAutofit fontScale="92500" lnSpcReduction="10000"/>
          </a:bodyPr>
          <a:lstStyle/>
          <a:p>
            <a:pPr marL="342900" lvl="0" indent="-257379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ct val="108107"/>
              <a:buChar char="•"/>
            </a:pPr>
            <a:r>
              <a:rPr lang="en-US" sz="1350">
                <a:latin typeface="Arial"/>
                <a:ea typeface="Arial"/>
                <a:cs typeface="Arial"/>
                <a:sym typeface="Arial"/>
              </a:rPr>
              <a:t>Assists at all phases of the project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57175" algn="l" rtl="0">
              <a:lnSpc>
                <a:spcPct val="120000"/>
              </a:lnSpc>
              <a:spcBef>
                <a:spcPts val="825"/>
              </a:spcBef>
              <a:spcAft>
                <a:spcPts val="0"/>
              </a:spcAft>
              <a:buSzPct val="121621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Ideation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57175" algn="l" rtl="0">
              <a:lnSpc>
                <a:spcPct val="120000"/>
              </a:lnSpc>
              <a:spcBef>
                <a:spcPts val="825"/>
              </a:spcBef>
              <a:spcAft>
                <a:spcPts val="0"/>
              </a:spcAft>
              <a:buSzPct val="121621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Research and development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57175" algn="l" rtl="0">
              <a:lnSpc>
                <a:spcPct val="120000"/>
              </a:lnSpc>
              <a:spcBef>
                <a:spcPts val="825"/>
              </a:spcBef>
              <a:spcAft>
                <a:spcPts val="0"/>
              </a:spcAft>
              <a:buSzPct val="121621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Execution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257379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7"/>
              <a:buChar char="•"/>
            </a:pPr>
            <a:r>
              <a:rPr lang="en-US" sz="1350">
                <a:latin typeface="Arial"/>
                <a:ea typeface="Arial"/>
                <a:cs typeface="Arial"/>
                <a:sym typeface="Arial"/>
              </a:rPr>
              <a:t>Expert data scientists and field engineers help you leverage Domino for success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57175" algn="l" rtl="0">
              <a:lnSpc>
                <a:spcPct val="120000"/>
              </a:lnSpc>
              <a:spcBef>
                <a:spcPts val="825"/>
              </a:spcBef>
              <a:spcAft>
                <a:spcPts val="0"/>
              </a:spcAft>
              <a:buSzPct val="121621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Dedicated team of field data scientists and data engineers focus on your success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257379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7"/>
              <a:buChar char="•"/>
            </a:pPr>
            <a:r>
              <a:rPr lang="en-US" sz="1350">
                <a:latin typeface="Arial"/>
                <a:ea typeface="Arial"/>
                <a:cs typeface="Arial"/>
                <a:sym typeface="Arial"/>
              </a:rPr>
              <a:t>We provide consultation services: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57175" algn="l" rtl="0">
              <a:lnSpc>
                <a:spcPct val="120000"/>
              </a:lnSpc>
              <a:spcBef>
                <a:spcPts val="825"/>
              </a:spcBef>
              <a:spcAft>
                <a:spcPts val="0"/>
              </a:spcAft>
              <a:buSzPct val="121621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Best practices for data science on Domino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57175" algn="l" rtl="0">
              <a:lnSpc>
                <a:spcPct val="120000"/>
              </a:lnSpc>
              <a:spcBef>
                <a:spcPts val="825"/>
              </a:spcBef>
              <a:spcAft>
                <a:spcPts val="0"/>
              </a:spcAft>
              <a:buSzPct val="121621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Developing Proof of Concepts and Minimum Viable Products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57175" algn="l" rtl="0">
              <a:lnSpc>
                <a:spcPct val="120000"/>
              </a:lnSpc>
              <a:spcBef>
                <a:spcPts val="825"/>
              </a:spcBef>
              <a:spcAft>
                <a:spcPts val="0"/>
              </a:spcAft>
              <a:buSzPct val="121621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Execution of complex projects to solve business problems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685800" lvl="1" indent="-257175" algn="l" rtl="0">
              <a:lnSpc>
                <a:spcPct val="120000"/>
              </a:lnSpc>
              <a:spcBef>
                <a:spcPts val="825"/>
              </a:spcBef>
              <a:spcAft>
                <a:spcPts val="450"/>
              </a:spcAft>
              <a:buSzPct val="121621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Knowledge transfer upon project completion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244" y="2937132"/>
            <a:ext cx="1372950" cy="13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628650" y="-3095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FDS and FE Team</a:t>
            </a:r>
            <a:endParaRPr/>
          </a:p>
        </p:txBody>
      </p:sp>
      <p:pic>
        <p:nvPicPr>
          <p:cNvPr id="308" name="Google Shape;308;p22"/>
          <p:cNvPicPr preferRelativeResize="0"/>
          <p:nvPr/>
        </p:nvPicPr>
        <p:blipFill rotWithShape="1">
          <a:blip r:embed="rId3">
            <a:alphaModFix/>
          </a:blip>
          <a:srcRect t="4759" b="4760"/>
          <a:stretch/>
        </p:blipFill>
        <p:spPr>
          <a:xfrm>
            <a:off x="842432" y="1212556"/>
            <a:ext cx="1215000" cy="11649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309" name="Google Shape;309;p22"/>
          <p:cNvSpPr txBox="1"/>
          <p:nvPr/>
        </p:nvSpPr>
        <p:spPr>
          <a:xfrm>
            <a:off x="874781" y="2409492"/>
            <a:ext cx="11973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Josh P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oduska</a:t>
            </a:r>
            <a:r>
              <a:rPr lang="en-US" sz="12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Chief Field Data Scientist</a:t>
            </a:r>
            <a:endParaRPr sz="1200" b="0" i="1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22"/>
          <p:cNvPicPr preferRelativeResize="0"/>
          <p:nvPr/>
        </p:nvPicPr>
        <p:blipFill rotWithShape="1">
          <a:blip r:embed="rId4">
            <a:alphaModFix/>
          </a:blip>
          <a:srcRect t="12187" b="12189"/>
          <a:stretch/>
        </p:blipFill>
        <p:spPr>
          <a:xfrm>
            <a:off x="6541008" y="1307478"/>
            <a:ext cx="1166700" cy="11247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311" name="Google Shape;311;p22"/>
          <p:cNvSpPr txBox="1"/>
          <p:nvPr/>
        </p:nvSpPr>
        <p:spPr>
          <a:xfrm>
            <a:off x="4585964" y="2476020"/>
            <a:ext cx="1088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Melanie Veale, Field Data Scientist</a:t>
            </a:r>
            <a:endParaRPr sz="1200" b="1" i="1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1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2"/>
          <p:cNvPicPr preferRelativeResize="0"/>
          <p:nvPr/>
        </p:nvPicPr>
        <p:blipFill rotWithShape="1">
          <a:blip r:embed="rId5">
            <a:alphaModFix/>
          </a:blip>
          <a:srcRect t="60" b="58"/>
          <a:stretch/>
        </p:blipFill>
        <p:spPr>
          <a:xfrm>
            <a:off x="4571821" y="1261872"/>
            <a:ext cx="1173600" cy="11247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313" name="Google Shape;313;p22"/>
          <p:cNvSpPr txBox="1"/>
          <p:nvPr/>
        </p:nvSpPr>
        <p:spPr>
          <a:xfrm>
            <a:off x="6600448" y="2500932"/>
            <a:ext cx="11973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Odette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Harary</a:t>
            </a:r>
            <a:r>
              <a:rPr lang="en-US" sz="1200" b="1" i="1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Field Data Scientist</a:t>
            </a:r>
            <a:endParaRPr sz="1200" b="0" i="1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22"/>
          <p:cNvPicPr preferRelativeResize="0"/>
          <p:nvPr/>
        </p:nvPicPr>
        <p:blipFill rotWithShape="1">
          <a:blip r:embed="rId6">
            <a:alphaModFix/>
          </a:blip>
          <a:srcRect t="12742" b="12742"/>
          <a:stretch/>
        </p:blipFill>
        <p:spPr>
          <a:xfrm>
            <a:off x="4099050" y="3169920"/>
            <a:ext cx="1098300" cy="9966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315" name="Google Shape;315;p22"/>
          <p:cNvSpPr txBox="1"/>
          <p:nvPr/>
        </p:nvSpPr>
        <p:spPr>
          <a:xfrm>
            <a:off x="4140073" y="4291821"/>
            <a:ext cx="1088100" cy="670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Deepika </a:t>
            </a:r>
            <a:r>
              <a:rPr lang="en-US" sz="1200" b="1" i="1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Vadlamudi</a:t>
            </a:r>
            <a:r>
              <a:rPr lang="en-US" sz="1200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Field Engineer</a:t>
            </a:r>
            <a:endParaRPr sz="1200" b="0" i="1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22"/>
          <p:cNvPicPr preferRelativeResize="0"/>
          <p:nvPr/>
        </p:nvPicPr>
        <p:blipFill rotWithShape="1">
          <a:blip r:embed="rId7">
            <a:alphaModFix/>
          </a:blip>
          <a:srcRect t="59" b="59"/>
          <a:stretch/>
        </p:blipFill>
        <p:spPr>
          <a:xfrm>
            <a:off x="2928175" y="1355259"/>
            <a:ext cx="1166700" cy="10587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</p:pic>
      <p:sp>
        <p:nvSpPr>
          <p:cNvPr id="317" name="Google Shape;317;p22"/>
          <p:cNvSpPr txBox="1"/>
          <p:nvPr/>
        </p:nvSpPr>
        <p:spPr>
          <a:xfrm>
            <a:off x="2942367" y="2593929"/>
            <a:ext cx="1088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1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Jennifer Davis, Staff Field Data Scientist</a:t>
            </a:r>
            <a:endParaRPr sz="1200" b="0" i="1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0"/>
          <p:cNvSpPr txBox="1">
            <a:spLocks noGrp="1"/>
          </p:cNvSpPr>
          <p:nvPr>
            <p:ph type="ctrTitle"/>
          </p:nvPr>
        </p:nvSpPr>
        <p:spPr>
          <a:xfrm>
            <a:off x="466350" y="1182745"/>
            <a:ext cx="81894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23" name="Google Shape;323;p140"/>
          <p:cNvSpPr txBox="1">
            <a:spLocks noGrp="1"/>
          </p:cNvSpPr>
          <p:nvPr>
            <p:ph type="subTitle" idx="1"/>
          </p:nvPr>
        </p:nvSpPr>
        <p:spPr>
          <a:xfrm>
            <a:off x="477672" y="1908234"/>
            <a:ext cx="822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questions or comments: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Jennifer Davis</a:t>
            </a:r>
            <a:br>
              <a:rPr lang="en-US"/>
            </a:br>
            <a:r>
              <a:rPr lang="en-US"/>
              <a:t>j</a:t>
            </a:r>
            <a:r>
              <a:rPr lang="en-US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ennifer.davis@dominodatalab.com</a:t>
            </a:r>
            <a:endParaRPr>
              <a:solidFill>
                <a:schemeClr val="lt1"/>
              </a:solidFill>
            </a:endParaRPr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j</a:t>
            </a:r>
            <a:r>
              <a:rPr lang="en-US"/>
              <a:t>or LinkedIn:</a:t>
            </a:r>
            <a:endParaRPr/>
          </a:p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https://www.linkedin.com/in/drjenniferdavis/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8"/>
          <p:cNvSpPr txBox="1">
            <a:spLocks noGrp="1"/>
          </p:cNvSpPr>
          <p:nvPr>
            <p:ph type="title"/>
          </p:nvPr>
        </p:nvSpPr>
        <p:spPr>
          <a:xfrm>
            <a:off x="311700" y="1990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What is Distributed Computing?</a:t>
            </a:r>
            <a:endParaRPr/>
          </a:p>
        </p:txBody>
      </p:sp>
      <p:sp>
        <p:nvSpPr>
          <p:cNvPr id="113" name="Google Shape;113;p48"/>
          <p:cNvSpPr txBox="1">
            <a:spLocks noGrp="1"/>
          </p:cNvSpPr>
          <p:nvPr>
            <p:ph type="body" idx="1"/>
          </p:nvPr>
        </p:nvSpPr>
        <p:spPr>
          <a:xfrm>
            <a:off x="311775" y="957694"/>
            <a:ext cx="8520600" cy="3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9150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When multiple computers, CPUs or GPUs are used, tasks can be distributed among the cluster components unevenly and in parallel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First rule: Don’t distribute your workload on clusters unless you see a need to 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Most deep learning and big data machine learning will be more performant on a distributed system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Reinforcement learning is computationally intense, so distributed computing is helpful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With very large models (e.g. GPT-2, Megatron)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5"/>
          <p:cNvSpPr txBox="1"/>
          <p:nvPr/>
        </p:nvSpPr>
        <p:spPr>
          <a:xfrm>
            <a:off x="312619" y="873975"/>
            <a:ext cx="79152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34300" rIns="34300" bIns="34300" anchor="t" anchorCtr="0">
            <a:noAutofit/>
          </a:bodyPr>
          <a:lstStyle/>
          <a:p>
            <a:pPr marL="1778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600">
                <a:solidFill>
                  <a:schemeClr val="accent1"/>
                </a:solidFill>
              </a:rPr>
              <a:t>MPI Overview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120" name="Google Shape;120;p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When an MPI program initiates, several processes gets created including processes that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runs on a node of a cluster,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has its own memory space,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and communicates with the other processes via MPI point-to-point and collective messaging capabilities.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Other things to know about MPI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complies on different operating systems (windows, linux, mac)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supports parallel computation, distributed memory and shared memory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each process has its own memory space and executes independently (i.e. one process can fail why others continue to run)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Overhead for processes occur only once </a:t>
            </a:r>
            <a:endParaRPr/>
          </a:p>
          <a:p>
            <a:pPr marL="59690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MPI Process Communication</a:t>
            </a:r>
            <a:endParaRPr/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pic>
        <p:nvPicPr>
          <p:cNvPr id="127" name="Google Shape;127;p6" descr="mpi point to point commun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400" y="628650"/>
            <a:ext cx="85852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MPI Broadcast Distributions (Distributed Computing)</a:t>
            </a:r>
            <a:endParaRPr/>
          </a:p>
        </p:txBody>
      </p:sp>
      <p:pic>
        <p:nvPicPr>
          <p:cNvPr id="133" name="Google Shape;133;p7" descr="Collecti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766" y="1323937"/>
            <a:ext cx="7302500" cy="28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MPI on Demand Use Cases</a:t>
            </a:r>
            <a:endParaRPr/>
          </a:p>
        </p:txBody>
      </p:sp>
      <p:sp>
        <p:nvSpPr>
          <p:cNvPr id="139" name="Google Shape;139;p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Parallel computation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Parallel File Systems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Communication / SuperPODs / High Performance Computing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Image Processing Example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Read jpg or png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Partition image into parts and distribute to worker processes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Collect results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Write results into a file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Steps to setting up a workspace for MPI</a:t>
            </a:r>
            <a:endParaRPr/>
          </a:p>
        </p:txBody>
      </p:sp>
      <p:sp>
        <p:nvSpPr>
          <p:cNvPr id="145" name="Google Shape;145;p8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Name your workspace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 a name you will remember that indicates whether it is distributed or not and the type of tool used (i.e., in this case MPI, DeepSpeed)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Choose your workspace environment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Ensure your datasets are available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Choose your scheduler and compute hardware tier (suggest GPUs as use of CPUs will involve more code modification)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Choose the number of workers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omino 2020">
  <a:themeElements>
    <a:clrScheme name="Simple Light">
      <a:dk1>
        <a:srgbClr val="000000"/>
      </a:dk1>
      <a:lt1>
        <a:srgbClr val="FFFFFF"/>
      </a:lt1>
      <a:dk2>
        <a:srgbClr val="28303E"/>
      </a:dk2>
      <a:lt2>
        <a:srgbClr val="EEEEEE"/>
      </a:lt2>
      <a:accent1>
        <a:srgbClr val="4F8BD3"/>
      </a:accent1>
      <a:accent2>
        <a:srgbClr val="28303E"/>
      </a:accent2>
      <a:accent3>
        <a:srgbClr val="9ED348"/>
      </a:accent3>
      <a:accent4>
        <a:srgbClr val="D3851E"/>
      </a:accent4>
      <a:accent5>
        <a:srgbClr val="8A4FD3"/>
      </a:accent5>
      <a:accent6>
        <a:srgbClr val="E6BC29"/>
      </a:accent6>
      <a:hlink>
        <a:srgbClr val="4F8B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1922</Words>
  <Application>Microsoft Macintosh PowerPoint</Application>
  <PresentationFormat>On-screen Show (16:9)</PresentationFormat>
  <Paragraphs>248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Lato Black</vt:lpstr>
      <vt:lpstr>Calibri</vt:lpstr>
      <vt:lpstr>Arial</vt:lpstr>
      <vt:lpstr>-apple-system</vt:lpstr>
      <vt:lpstr>Courier New</vt:lpstr>
      <vt:lpstr>Lato Light</vt:lpstr>
      <vt:lpstr>Lato</vt:lpstr>
      <vt:lpstr>Domino 2020</vt:lpstr>
      <vt:lpstr>Large Scale Deep Learning using the High-Performance Computing Library OpenMPI and DeepSpeed</vt:lpstr>
      <vt:lpstr>Agenda</vt:lpstr>
      <vt:lpstr>What is Parallel Computing?</vt:lpstr>
      <vt:lpstr>What is Distributed Computing?</vt:lpstr>
      <vt:lpstr>MPI Overview</vt:lpstr>
      <vt:lpstr>MPI Process Communication</vt:lpstr>
      <vt:lpstr>MPI Broadcast Distributions (Distributed Computing)</vt:lpstr>
      <vt:lpstr>MPI on Demand Use Cases</vt:lpstr>
      <vt:lpstr>Steps to setting up a workspace for MPI</vt:lpstr>
      <vt:lpstr>Cluster Environments on Domino</vt:lpstr>
      <vt:lpstr>Cluster Settings</vt:lpstr>
      <vt:lpstr>Other ways to Run Distributed Compute: Batch Jobs</vt:lpstr>
      <vt:lpstr>Setting up your workspace</vt:lpstr>
      <vt:lpstr>MPI Examples (Parallelism vs. Distributed): Calculating Pi</vt:lpstr>
      <vt:lpstr>Calculating Pi: A Hello World Example for Distributed Computing</vt:lpstr>
      <vt:lpstr>Calculate Pi Using Leibniz Method with and without MPI</vt:lpstr>
      <vt:lpstr>Hello World Example to Calculate Pi with Large Numbers in a Distributed Fashion</vt:lpstr>
      <vt:lpstr>MPI Distributed Code Does the Following</vt:lpstr>
      <vt:lpstr>Jupyter Notebook Walk-through: Calculate Pi</vt:lpstr>
      <vt:lpstr>What is DeepSpeed?</vt:lpstr>
      <vt:lpstr>Why use a MPI Cluster with DeepSpeed?</vt:lpstr>
      <vt:lpstr>PowerPoint Presentation</vt:lpstr>
      <vt:lpstr>DeepSpeed Use Cases</vt:lpstr>
      <vt:lpstr>How DeepSpeed Integrates into the AI Science Lifecycle</vt:lpstr>
      <vt:lpstr>Standard Transformers and DeepSpeed+Transformers</vt:lpstr>
      <vt:lpstr>Overview of DeepSpeed Functions: Training Set-up</vt:lpstr>
      <vt:lpstr>Overview of DeepSpeed Functions: Inference Set-up</vt:lpstr>
      <vt:lpstr>Examples in the Second Tutorial</vt:lpstr>
      <vt:lpstr>DeepSpeed Configuration Files and Auto-Tuning</vt:lpstr>
      <vt:lpstr>Proteomics Example: 8 minutes to do Transfer Learning a Massive Model (&gt;2 Billion parameters)</vt:lpstr>
      <vt:lpstr>Proteomics Example: Transfer Learning a Massive Model Output</vt:lpstr>
      <vt:lpstr>Intermediate Tutorial: Code Walk-through</vt:lpstr>
      <vt:lpstr>Computer Vision Example: Zero Redundancy Optimization Advantages</vt:lpstr>
      <vt:lpstr>Advanced Tutorial: Computer Vision Example</vt:lpstr>
      <vt:lpstr>Advanced Tutorial: Code Walk-through</vt:lpstr>
      <vt:lpstr>Field Data Science Practice</vt:lpstr>
      <vt:lpstr>FDS and FE 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Deep Learning using the High-Performance Computing Library OpenMPI and DeepSpeed</dc:title>
  <cp:lastModifiedBy>Jennifer Davis</cp:lastModifiedBy>
  <cp:revision>3</cp:revision>
  <dcterms:modified xsi:type="dcterms:W3CDTF">2022-11-03T21:03:27Z</dcterms:modified>
</cp:coreProperties>
</file>